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3EBB862-B4B8-43C0-ACC8-18A387EFDB8B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1C30C86-F7D9-4260-B2F7-2E03322B931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7543800" cy="1524000"/>
          </a:xfrm>
        </p:spPr>
        <p:txBody>
          <a:bodyPr/>
          <a:lstStyle/>
          <a:p>
            <a:r>
              <a:rPr lang="en-A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you need to know about Family Trusts </a:t>
            </a:r>
            <a:endParaRPr lang="en-AU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157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/>
          <a:lstStyle/>
          <a:p>
            <a:r>
              <a:rPr lang="en-AU" dirty="0" smtClean="0"/>
              <a:t>Parties to a Trust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5"/>
            <a:ext cx="8229600" cy="2376264"/>
          </a:xfrm>
        </p:spPr>
        <p:txBody>
          <a:bodyPr/>
          <a:lstStyle/>
          <a:p>
            <a:r>
              <a:rPr lang="en-AU" dirty="0" smtClean="0"/>
              <a:t>Settlor </a:t>
            </a:r>
          </a:p>
          <a:p>
            <a:r>
              <a:rPr lang="en-AU" dirty="0" smtClean="0"/>
              <a:t>Trustees</a:t>
            </a:r>
          </a:p>
          <a:p>
            <a:r>
              <a:rPr lang="en-AU" dirty="0" smtClean="0"/>
              <a:t>Beneficiaries 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PART 1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034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781800" cy="798984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What is a Family Trust?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543800" cy="3886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From taxation perspective; </a:t>
            </a:r>
          </a:p>
          <a:p>
            <a:pPr marL="0" indent="0">
              <a:buNone/>
            </a:pPr>
            <a:r>
              <a:rPr lang="en-AU" dirty="0" smtClean="0"/>
              <a:t>There should be a </a:t>
            </a:r>
            <a:r>
              <a:rPr lang="en-AU" b="1" dirty="0" smtClean="0"/>
              <a:t>test individual </a:t>
            </a:r>
            <a:r>
              <a:rPr lang="en-AU" dirty="0" smtClean="0"/>
              <a:t>and a </a:t>
            </a:r>
            <a:r>
              <a:rPr lang="en-AU" b="1" dirty="0" smtClean="0"/>
              <a:t>family group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r>
              <a:rPr lang="en-AU" dirty="0" smtClean="0"/>
              <a:t> </a:t>
            </a:r>
          </a:p>
          <a:p>
            <a:pPr fontAlgn="base"/>
            <a:r>
              <a:rPr lang="en-AU" dirty="0" smtClean="0"/>
              <a:t>There should be a </a:t>
            </a:r>
            <a:r>
              <a:rPr lang="en-AU" b="1" dirty="0" smtClean="0"/>
              <a:t>test individual, </a:t>
            </a:r>
            <a:r>
              <a:rPr lang="en-AU" dirty="0" smtClean="0"/>
              <a:t>who would usually </a:t>
            </a:r>
            <a:r>
              <a:rPr lang="en-AU" dirty="0"/>
              <a:t>be the </a:t>
            </a:r>
            <a:r>
              <a:rPr lang="en-AU" dirty="0" smtClean="0"/>
              <a:t>Settlor </a:t>
            </a:r>
            <a:r>
              <a:rPr lang="en-AU" dirty="0"/>
              <a:t>or their spouse and the </a:t>
            </a:r>
            <a:r>
              <a:rPr lang="en-AU" b="1" dirty="0"/>
              <a:t>family group </a:t>
            </a:r>
            <a:r>
              <a:rPr lang="en-AU" dirty="0"/>
              <a:t>can include: </a:t>
            </a:r>
          </a:p>
          <a:p>
            <a:pPr marL="0" indent="0" fontAlgn="base">
              <a:buNone/>
            </a:pPr>
            <a:r>
              <a:rPr lang="en-AU" dirty="0"/>
              <a:t> i.            Any parent, grandparent, brother, sister, nephew, niece or child of the test individual or the test individual’s spouse; and  </a:t>
            </a:r>
          </a:p>
          <a:p>
            <a:pPr marL="0" indent="0">
              <a:buNone/>
            </a:pPr>
            <a:r>
              <a:rPr lang="en-AU" dirty="0" smtClean="0"/>
              <a:t>ii</a:t>
            </a:r>
            <a:r>
              <a:rPr lang="en-AU" dirty="0"/>
              <a:t>.            A range of other family members, as defined in section 272-95 of Schedule 2 F of the Income Tax Assessment Act  1936. </a:t>
            </a:r>
          </a:p>
        </p:txBody>
      </p:sp>
    </p:spTree>
    <p:extLst>
      <p:ext uri="{BB962C8B-B14F-4D97-AF65-F5344CB8AC3E}">
        <p14:creationId xmlns:p14="http://schemas.microsoft.com/office/powerpoint/2010/main" val="109462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6781800" cy="1600200"/>
          </a:xfrm>
        </p:spPr>
        <p:txBody>
          <a:bodyPr/>
          <a:lstStyle/>
          <a:p>
            <a:r>
              <a:rPr lang="en-AU" dirty="0" smtClean="0"/>
              <a:t>Advantages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159224"/>
          </a:xfrm>
        </p:spPr>
        <p:txBody>
          <a:bodyPr/>
          <a:lstStyle/>
          <a:p>
            <a:r>
              <a:rPr lang="en-AU" dirty="0" smtClean="0"/>
              <a:t>Better income distribution </a:t>
            </a:r>
          </a:p>
          <a:p>
            <a:r>
              <a:rPr lang="en-AU" dirty="0" smtClean="0"/>
              <a:t>Asset protection (</a:t>
            </a:r>
            <a:r>
              <a:rPr lang="en-AU" dirty="0" err="1" smtClean="0"/>
              <a:t>eg</a:t>
            </a:r>
            <a:r>
              <a:rPr lang="en-AU" dirty="0" smtClean="0"/>
              <a:t>:- at bankruptcy and relationship breakdown)</a:t>
            </a:r>
          </a:p>
          <a:p>
            <a:r>
              <a:rPr lang="en-AU" dirty="0" smtClean="0"/>
              <a:t>Estate planning tool </a:t>
            </a:r>
          </a:p>
          <a:p>
            <a:r>
              <a:rPr lang="en-AU" dirty="0" smtClean="0"/>
              <a:t>Retirement planning tool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350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781800" cy="864096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PART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543800" cy="38862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AU" dirty="0" smtClean="0"/>
              <a:t>Information required for a Trust </a:t>
            </a:r>
          </a:p>
          <a:p>
            <a:pPr lvl="0"/>
            <a:r>
              <a:rPr lang="en-AU" dirty="0" smtClean="0"/>
              <a:t>The </a:t>
            </a:r>
            <a:r>
              <a:rPr lang="en-AU" dirty="0"/>
              <a:t>names of the family members, their age and addresses </a:t>
            </a:r>
          </a:p>
          <a:p>
            <a:pPr lvl="0"/>
            <a:r>
              <a:rPr lang="en-AU" dirty="0"/>
              <a:t>Who would be the Settlor (s) and who would be the trustees </a:t>
            </a:r>
          </a:p>
          <a:p>
            <a:pPr lvl="0"/>
            <a:r>
              <a:rPr lang="en-AU" dirty="0"/>
              <a:t>The property and the value of property used to  intestate the trust </a:t>
            </a:r>
          </a:p>
          <a:p>
            <a:pPr lvl="0"/>
            <a:r>
              <a:rPr lang="en-AU" dirty="0" smtClean="0"/>
              <a:t>How to mange the trust </a:t>
            </a:r>
          </a:p>
          <a:p>
            <a:pPr lvl="0"/>
            <a:r>
              <a:rPr lang="en-AU" dirty="0" smtClean="0"/>
              <a:t>Bank accounts of the trust </a:t>
            </a:r>
            <a:endParaRPr lang="en-AU" dirty="0"/>
          </a:p>
          <a:p>
            <a:pPr lvl="0"/>
            <a:r>
              <a:rPr lang="en-AU" dirty="0" smtClean="0"/>
              <a:t>When does trust property get vested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064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781800" cy="1152128"/>
          </a:xfrm>
        </p:spPr>
        <p:txBody>
          <a:bodyPr/>
          <a:lstStyle/>
          <a:p>
            <a:r>
              <a:rPr lang="en-AU" dirty="0" smtClean="0"/>
              <a:t>Pitfalls to avoid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43800" cy="3886200"/>
          </a:xfrm>
        </p:spPr>
        <p:txBody>
          <a:bodyPr/>
          <a:lstStyle/>
          <a:p>
            <a:r>
              <a:rPr lang="en-AU" dirty="0" smtClean="0"/>
              <a:t>Beware of the implication of “Vesting”</a:t>
            </a:r>
          </a:p>
          <a:p>
            <a:r>
              <a:rPr lang="en-AU" dirty="0" smtClean="0"/>
              <a:t>Choosing Trustees  </a:t>
            </a:r>
          </a:p>
          <a:p>
            <a:r>
              <a:rPr lang="en-AU" dirty="0" smtClean="0"/>
              <a:t>Investing trust property </a:t>
            </a:r>
          </a:p>
          <a:p>
            <a:r>
              <a:rPr lang="en-AU" dirty="0" smtClean="0"/>
              <a:t>Changes to trust deed deemed a resettlement </a:t>
            </a:r>
          </a:p>
          <a:p>
            <a:r>
              <a:rPr lang="en-AU" dirty="0" smtClean="0"/>
              <a:t>Assessing social security eligibility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2759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</TotalTime>
  <Words>170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Everything you need to know about Family Trusts </vt:lpstr>
      <vt:lpstr>Parties to a Trust </vt:lpstr>
      <vt:lpstr>What is a Family Trust? </vt:lpstr>
      <vt:lpstr>Advantages </vt:lpstr>
      <vt:lpstr>PART 2</vt:lpstr>
      <vt:lpstr>Pitfalls to avoid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 you need to know about Family Trusts</dc:title>
  <dc:creator>MUNASINHA Dinesh</dc:creator>
  <cp:lastModifiedBy>MUNASINHA Dinesh</cp:lastModifiedBy>
  <cp:revision>2</cp:revision>
  <dcterms:created xsi:type="dcterms:W3CDTF">2014-07-27T23:56:02Z</dcterms:created>
  <dcterms:modified xsi:type="dcterms:W3CDTF">2014-07-28T00:18:42Z</dcterms:modified>
</cp:coreProperties>
</file>